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660"/>
  </p:normalViewPr>
  <p:slideViewPr>
    <p:cSldViewPr snapToGrid="0">
      <p:cViewPr varScale="1">
        <p:scale>
          <a:sx n="64" d="100"/>
          <a:sy n="64" d="100"/>
        </p:scale>
        <p:origin x="97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DE6C8-AB1D-4204-BC9C-3366B0BF04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4088" y="889820"/>
            <a:ext cx="9989574" cy="3598606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7B9009-EE50-4EE5-B6EB-CD6EC83D3F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4088" y="4488426"/>
            <a:ext cx="6991776" cy="1302774"/>
          </a:xfrm>
        </p:spPr>
        <p:txBody>
          <a:bodyPr anchor="b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C8667E-058A-436F-B8EA-5B3A99D43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1EADE-8E88-4C7C-8AC5-FB148DE4940E}" type="datetime1">
              <a:rPr lang="en-US" smtClean="0"/>
              <a:t>10/11/2025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680305-1AD7-482D-BFFD-6CDB83AB3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5762A1-52E9-402D-B65E-DF193E44C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0429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359C1-C098-4BF4-A55D-782F4E606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343C7E-1E8B-4D38-9B81-1AA2A8978E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A70B00-53AE-4D3F-91BE-A8D789ED9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C8B9C-477D-492A-96AD-1FC2CC997A73}" type="datetime1">
              <a:rPr lang="en-US" smtClean="0"/>
              <a:t>10/11/2025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647FC7-8124-4F70-A849-B6BCC5189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7CEBE4-50DC-47DB-B699-CCC024336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2328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418279-D3B8-4C6A-AB74-9DE3777712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42322" y="997974"/>
            <a:ext cx="2349043" cy="498495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8F733C-9309-4197-BACA-207CDC8935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8927" y="997973"/>
            <a:ext cx="8473395" cy="498495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ACD4D0-5BE6-412D-B08B-5DFFD5935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3AED5-E26D-4E29-B1B3-7847B6779594}" type="datetime1">
              <a:rPr lang="en-US" smtClean="0"/>
              <a:t>10/11/2025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021651-B786-4A39-A10F-F5231D0A2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504D2D-9379-40DE-9F45-3004BE54F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8727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87CA6-BFD9-4CB1-8892-F6B062E82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DA8C3-9C0C-4E52-9A62-E4DB159E6B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C3EC35-E02F-41FF-9232-F90692A90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B6794-849E-4626-908B-D15793550EFB}" type="datetime1">
              <a:rPr lang="en-US" smtClean="0"/>
              <a:t>10/11/2025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D13D38-5DF1-443B-8A12-71E834FDC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5E644A-4A37-4757-9809-5B035E287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4382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6578B-CD85-4BF1-A729-E8E8079B5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383" y="1709738"/>
            <a:ext cx="10632067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8448C1-C13F-4826-8347-EEB00A6643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5383" y="4589463"/>
            <a:ext cx="10632067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06546A-957F-4C4D-9744-1177AD258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B64E7-5594-42A3-ADBF-E95A7ACEAD64}" type="datetime1">
              <a:rPr lang="en-US" smtClean="0"/>
              <a:t>10/11/2025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DB149C-CC63-4E3A-A83D-EF637EB51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B94775-7982-41EC-B584-D51224D38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136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E4BD8-507D-48E4-A624-F16A741C3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14400"/>
            <a:ext cx="10691265" cy="13075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0A07E4-3A39-457C-A059-7DFB6039D9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04088" y="2221992"/>
            <a:ext cx="5212080" cy="37398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141E17-47CE-4A78-B0FA-0E9786DA67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81344" y="2221992"/>
            <a:ext cx="5212080" cy="37398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F02C13-D3ED-4044-9716-F29D79A18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62B0B-D248-4FFB-8695-AD7FA4B1284A}" type="datetime1">
              <a:rPr lang="en-US" smtClean="0"/>
              <a:t>10/11/2025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F334AD-FB29-4355-B5CF-85E61B4F3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5AA154-790C-4774-9C21-8C543E733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6848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7DD35-7673-4F88-86B0-634883B5E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7" y="929147"/>
            <a:ext cx="10689336" cy="79845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C820D7-3E0B-47C6-A583-C4C839C5AF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4088" y="1756538"/>
            <a:ext cx="5212080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839A7B-97D5-400F-B802-A0FF28FE9F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04088" y="2442702"/>
            <a:ext cx="5212080" cy="35191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E0ECA2-DBF1-4681-9DFA-93AFD1B371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81344" y="1756538"/>
            <a:ext cx="5212080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0EBBBB-517F-4ED7-9E51-CF0F7590B4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81344" y="2442702"/>
            <a:ext cx="5212080" cy="35191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11B5C7-1E37-478F-B4B0-C7202FFE4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78EFB-9159-4510-B73F-4F0409ADE937}" type="datetime1">
              <a:rPr lang="en-US" smtClean="0"/>
              <a:t>10/11/2025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53F7EF-507C-4CB3-86C5-8B34FFFC1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E3DEA6-E4EB-4C2A-8B4F-55EC965B6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1821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32964-A933-4B98-A141-A4B316DAF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684C9D-23DA-42B0-9DD3-7592F72E8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C9412-2452-4BED-A324-9D8C115361AD}" type="datetime1">
              <a:rPr lang="en-US" smtClean="0"/>
              <a:t>10/11/2025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BF8F05-876F-49D8-AE30-5BB2A91EC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3D20DA-9260-4577-BB51-789570A24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3343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2C1F24-E0A1-45A7-8EF5-92CD97993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18F62-D251-40E8-A23C-F4CFE9FEAB41}" type="datetime1">
              <a:rPr lang="en-US" smtClean="0"/>
              <a:t>10/11/2025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021C19-210E-46B0-9036-5D8AECC92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880FEF-487E-44DF-8615-DF2210419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1988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568EE-74C8-43A6-90BC-2DDD965CF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1069848"/>
            <a:ext cx="4093599" cy="131673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1C35AC-CAE3-48CF-A3E4-A075C9FDD7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069848"/>
            <a:ext cx="6172200" cy="479120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9D03EA-5FAD-4609-A2B8-624E426847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4088" y="2551176"/>
            <a:ext cx="4093599" cy="331927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58D2EA-2191-4216-B64D-067BDFE12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76144-149E-4874-93A5-554A0357CF82}" type="datetime1">
              <a:rPr lang="en-US" smtClean="0"/>
              <a:t>10/11/2025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042128-DAB4-481C-BEE6-3523E8E88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50E382-C500-4A4C-A7C6-43860383A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7708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FE98B-EACF-4251-A8AF-0D9EDD17C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1066800"/>
            <a:ext cx="4103431" cy="1317523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05F473-761A-4002-AF70-9FF878D013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066800"/>
            <a:ext cx="6172200" cy="47942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0C2E6A-F834-4540-BB00-E13CB45DC3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4088" y="2552700"/>
            <a:ext cx="4103431" cy="33162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C38EAB-AD63-415C-B263-BA1D8FBE3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A65D8-0540-4835-AE5C-25D29DBA01BE}" type="datetime1">
              <a:rPr lang="en-US" smtClean="0"/>
              <a:t>10/11/2025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2E5541-B6DE-45E8-BCFE-0DFC4F574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B78D45-289B-46AF-8CB9-E6150BEA1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719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A362AC-B59F-4AC7-B279-57DDD5336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14400"/>
            <a:ext cx="10691265" cy="13075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6042DB-75BD-4EC1-B6D9-8A72EF940C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0635" y="2221992"/>
            <a:ext cx="10691265" cy="37398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DD1378-7C96-4079-B44C-3D86B46575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9448" y="6356350"/>
            <a:ext cx="25495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fld id="{E31BA835-12AC-4E8F-955A-EA3F4DE2791F}" type="datetime1">
              <a:rPr lang="en-US" smtClean="0"/>
              <a:t>10/11/2025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9B6B78-577F-43F5-BAEE-BF72484C98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04088" y="6356350"/>
            <a:ext cx="45397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CC75B8-AF8F-4D8A-9B3D-D1951A64BA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/>
                </a:solidFill>
              </a:defRPr>
            </a:lvl1pPr>
          </a:lstStyle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64F9B95-9045-48D2-B9F3-2927E98F54AA}"/>
              </a:ext>
            </a:extLst>
          </p:cNvPr>
          <p:cNvCxnSpPr>
            <a:cxnSpLocks/>
          </p:cNvCxnSpPr>
          <p:nvPr/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85AA86F-6A4D-4BCB-A045-D992CDC2959B}"/>
              </a:ext>
            </a:extLst>
          </p:cNvPr>
          <p:cNvCxnSpPr>
            <a:cxnSpLocks/>
          </p:cNvCxnSpPr>
          <p:nvPr/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33654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cap="all" spc="3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Video 14" descr="Math And Science Formulas">
            <a:extLst>
              <a:ext uri="{FF2B5EF4-FFF2-40B4-BE49-F238E27FC236}">
                <a16:creationId xmlns:a16="http://schemas.microsoft.com/office/drawing/2014/main" id="{93497831-0028-957B-065F-27B93ECF2F3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284" r="-1" b="-1"/>
          <a:stretch>
            <a:fillRect/>
          </a:stretch>
        </p:blipFill>
        <p:spPr>
          <a:xfrm>
            <a:off x="20" y="1"/>
            <a:ext cx="12191980" cy="68580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B1ACE4AF-84DA-48B2-A249-C353FC9335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24324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B16AB4-14D4-9156-61E6-FB220F4089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4088" y="908794"/>
            <a:ext cx="10835191" cy="806297"/>
          </a:xfrm>
        </p:spPr>
        <p:txBody>
          <a:bodyPr>
            <a:normAutofit/>
          </a:bodyPr>
          <a:lstStyle/>
          <a:p>
            <a:r>
              <a:rPr lang="en-IN" sz="4000"/>
              <a:t>Boosting Algorithm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D90FBE-261D-DF23-96D4-E32DD9B34E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4088" y="1715090"/>
            <a:ext cx="10163175" cy="449465"/>
          </a:xfrm>
        </p:spPr>
        <p:txBody>
          <a:bodyPr anchor="t">
            <a:normAutofit/>
          </a:bodyPr>
          <a:lstStyle/>
          <a:p>
            <a:r>
              <a:rPr lang="en-IN" sz="1800"/>
              <a:t>In Machine Learning Regression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8AD3D95-31CF-4915-A025-B56738D8CC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8638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8989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10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93A571-3027-C9A9-014B-673E340C1D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914400"/>
            <a:ext cx="6151083" cy="1307592"/>
          </a:xfrm>
        </p:spPr>
        <p:txBody>
          <a:bodyPr>
            <a:normAutofit/>
          </a:bodyPr>
          <a:lstStyle/>
          <a:p>
            <a:r>
              <a:rPr lang="en-IN" dirty="0"/>
              <a:t>Boosting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2E57F3D-33BE-4306-87E6-2457637195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4672" y="723900"/>
            <a:ext cx="10588752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960A77-5137-751D-1AC9-889C286ED3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4088" y="2219183"/>
            <a:ext cx="6151083" cy="3753812"/>
          </a:xfrm>
        </p:spPr>
        <p:txBody>
          <a:bodyPr>
            <a:normAutofit/>
          </a:bodyPr>
          <a:lstStyle/>
          <a:p>
            <a:r>
              <a:rPr lang="en-GB" b="1" dirty="0">
                <a:latin typeface="Abadi" panose="020F0502020204030204" pitchFamily="34" charset="0"/>
              </a:rPr>
              <a:t>Boosting</a:t>
            </a:r>
            <a:r>
              <a:rPr lang="en-GB" dirty="0">
                <a:latin typeface="Abadi" panose="020F0502020204030204" pitchFamily="34" charset="0"/>
              </a:rPr>
              <a:t> is an </a:t>
            </a:r>
            <a:r>
              <a:rPr lang="en-GB" b="1" dirty="0">
                <a:latin typeface="Abadi" panose="020F0502020204030204" pitchFamily="34" charset="0"/>
              </a:rPr>
              <a:t>ensemble learning</a:t>
            </a:r>
            <a:r>
              <a:rPr lang="en-GB" dirty="0">
                <a:latin typeface="Abadi" panose="020F0502020204030204" pitchFamily="34" charset="0"/>
              </a:rPr>
              <a:t> technique — meaning it combines </a:t>
            </a:r>
            <a:r>
              <a:rPr lang="en-GB" b="1" dirty="0">
                <a:latin typeface="Abadi" panose="020F0502020204030204" pitchFamily="34" charset="0"/>
              </a:rPr>
              <a:t>multiple weak models</a:t>
            </a:r>
            <a:r>
              <a:rPr lang="en-GB" dirty="0">
                <a:latin typeface="Abadi" panose="020F0502020204030204" pitchFamily="34" charset="0"/>
              </a:rPr>
              <a:t> (usually </a:t>
            </a:r>
            <a:r>
              <a:rPr lang="en-GB" b="1" dirty="0">
                <a:latin typeface="Abadi" panose="020F0502020204030204" pitchFamily="34" charset="0"/>
              </a:rPr>
              <a:t>Decision Trees</a:t>
            </a:r>
            <a:r>
              <a:rPr lang="en-GB" dirty="0">
                <a:latin typeface="Abadi" panose="020F0502020204030204" pitchFamily="34" charset="0"/>
              </a:rPr>
              <a:t>) to make </a:t>
            </a:r>
            <a:r>
              <a:rPr lang="en-GB" b="1" dirty="0">
                <a:latin typeface="Abadi" panose="020F0502020204030204" pitchFamily="34" charset="0"/>
              </a:rPr>
              <a:t>one strong model</a:t>
            </a:r>
            <a:r>
              <a:rPr lang="en-GB" dirty="0">
                <a:latin typeface="Abadi" panose="020F0502020204030204" pitchFamily="34" charset="0"/>
              </a:rPr>
              <a:t>.</a:t>
            </a:r>
          </a:p>
          <a:p>
            <a:endParaRPr lang="en-GB" dirty="0">
              <a:latin typeface="Abadi" panose="020F05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EDA697-297A-E7E3-E05A-5299CF2527C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6614" b="3"/>
          <a:stretch>
            <a:fillRect/>
          </a:stretch>
        </p:blipFill>
        <p:spPr>
          <a:xfrm>
            <a:off x="7186315" y="919891"/>
            <a:ext cx="3996347" cy="4942638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E0104E4-99BC-494F-8342-F250828E57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9065" y="6145599"/>
            <a:ext cx="1058283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64423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0A11DE-E856-EA4E-4340-DAF3271DC2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088" y="909637"/>
            <a:ext cx="6400800" cy="1307592"/>
          </a:xfrm>
        </p:spPr>
        <p:txBody>
          <a:bodyPr>
            <a:normAutofit/>
          </a:bodyPr>
          <a:lstStyle/>
          <a:p>
            <a:r>
              <a:rPr lang="en-IN" dirty="0"/>
              <a:t>Scenario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E813B4C-6731-0B72-5252-A79AB0E20B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4672" y="723900"/>
            <a:ext cx="10588752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811ED1-ADE9-BCC7-B031-5AF574B5C6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088" y="2221992"/>
            <a:ext cx="6400800" cy="3739896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GB" dirty="0"/>
              <a:t>Imagine you are trying to </a:t>
            </a:r>
            <a:r>
              <a:rPr lang="en-GB" b="1" dirty="0"/>
              <a:t>predict the price of a car</a:t>
            </a:r>
            <a:r>
              <a:rPr lang="en-GB" dirty="0"/>
              <a:t>.</a:t>
            </a:r>
            <a:endParaRPr lang="en-GB"/>
          </a:p>
          <a:p>
            <a:pPr lvl="1">
              <a:lnSpc>
                <a:spcPct val="100000"/>
              </a:lnSpc>
            </a:pPr>
            <a:r>
              <a:rPr lang="en-GB" dirty="0"/>
              <a:t>You ask </a:t>
            </a:r>
            <a:r>
              <a:rPr lang="en-GB" b="1" dirty="0"/>
              <a:t>one friend</a:t>
            </a:r>
            <a:r>
              <a:rPr lang="en-GB" dirty="0"/>
              <a:t> (a weak learner). He gives an approximate guess — not perfect.</a:t>
            </a:r>
            <a:endParaRPr lang="en-GB"/>
          </a:p>
          <a:p>
            <a:pPr lvl="1">
              <a:lnSpc>
                <a:spcPct val="100000"/>
              </a:lnSpc>
            </a:pPr>
            <a:r>
              <a:rPr lang="en-GB" dirty="0"/>
              <a:t>You ask </a:t>
            </a:r>
            <a:r>
              <a:rPr lang="en-GB" b="1" dirty="0"/>
              <a:t>another friend</a:t>
            </a:r>
            <a:r>
              <a:rPr lang="en-GB" dirty="0"/>
              <a:t>, but this time you tell him where the </a:t>
            </a:r>
            <a:r>
              <a:rPr lang="en-GB" b="1" dirty="0"/>
              <a:t>first friend made mistakes</a:t>
            </a:r>
            <a:r>
              <a:rPr lang="en-GB" dirty="0"/>
              <a:t>, so he tries to </a:t>
            </a:r>
            <a:r>
              <a:rPr lang="en-GB" b="1" dirty="0"/>
              <a:t>fix those mistakes</a:t>
            </a:r>
            <a:r>
              <a:rPr lang="en-GB" dirty="0"/>
              <a:t>.</a:t>
            </a:r>
            <a:endParaRPr lang="en-GB"/>
          </a:p>
          <a:p>
            <a:pPr lvl="1">
              <a:lnSpc>
                <a:spcPct val="100000"/>
              </a:lnSpc>
            </a:pPr>
            <a:r>
              <a:rPr lang="en-GB" dirty="0"/>
              <a:t>You keep repeating this — each friend (model) focuses on </a:t>
            </a:r>
            <a:r>
              <a:rPr lang="en-GB" b="1" dirty="0"/>
              <a:t>errors made by the previous one</a:t>
            </a:r>
            <a:r>
              <a:rPr lang="en-GB" dirty="0"/>
              <a:t>.</a:t>
            </a:r>
            <a:endParaRPr lang="en-GB"/>
          </a:p>
          <a:p>
            <a:pPr lvl="1">
              <a:lnSpc>
                <a:spcPct val="100000"/>
              </a:lnSpc>
            </a:pPr>
            <a:r>
              <a:rPr lang="en-GB" dirty="0"/>
              <a:t>In the end, you </a:t>
            </a:r>
            <a:r>
              <a:rPr lang="en-GB" b="1" dirty="0"/>
              <a:t>combine everyone’s answers</a:t>
            </a:r>
            <a:r>
              <a:rPr lang="en-GB" dirty="0"/>
              <a:t> to get a very accurate prediction.</a:t>
            </a:r>
            <a:endParaRPr lang="en-GB"/>
          </a:p>
          <a:p>
            <a:pPr marL="0" indent="0">
              <a:lnSpc>
                <a:spcPct val="100000"/>
              </a:lnSpc>
              <a:buNone/>
            </a:pPr>
            <a:r>
              <a:rPr lang="en-GB" dirty="0"/>
              <a:t>That’s </a:t>
            </a:r>
            <a:r>
              <a:rPr lang="en-GB" b="1" dirty="0"/>
              <a:t>Boosting</a:t>
            </a:r>
            <a:r>
              <a:rPr lang="en-GB" dirty="0"/>
              <a:t> in action.</a:t>
            </a:r>
            <a:endParaRPr lang="en-GB"/>
          </a:p>
          <a:p>
            <a:pPr>
              <a:lnSpc>
                <a:spcPct val="100000"/>
              </a:lnSpc>
            </a:pPr>
            <a:endParaRPr lang="en-IN"/>
          </a:p>
        </p:txBody>
      </p:sp>
      <p:pic>
        <p:nvPicPr>
          <p:cNvPr id="7" name="Graphic 6" descr="Cycle with People">
            <a:extLst>
              <a:ext uri="{FF2B5EF4-FFF2-40B4-BE49-F238E27FC236}">
                <a16:creationId xmlns:a16="http://schemas.microsoft.com/office/drawing/2014/main" id="{3F3B2237-62D8-D337-AED8-F404BBF005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87920" y="2102261"/>
            <a:ext cx="3903980" cy="390398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E0E8146-6E65-2E6C-0C86-547E3C9254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9065" y="6145599"/>
            <a:ext cx="1058283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97240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A54FBA-3A2C-838B-94B1-5F47957356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899024"/>
            <a:ext cx="3076032" cy="391494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altLang="en-US" b="1"/>
              <a:t>Popular Boosting Algorithms</a:t>
            </a:r>
            <a:br>
              <a:rPr lang="en-US" altLang="en-US" b="1"/>
            </a:br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3716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1" name="Content Placeholder 3">
            <a:extLst>
              <a:ext uri="{FF2B5EF4-FFF2-40B4-BE49-F238E27FC236}">
                <a16:creationId xmlns:a16="http://schemas.microsoft.com/office/drawing/2014/main" id="{1ACBE59C-0889-E03C-AA4D-B9673530F7F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75281126"/>
              </p:ext>
            </p:extLst>
          </p:nvPr>
        </p:nvGraphicFramePr>
        <p:xfrm>
          <a:off x="4038600" y="2002588"/>
          <a:ext cx="7353300" cy="2852827"/>
        </p:xfrm>
        <a:graphic>
          <a:graphicData uri="http://schemas.openxmlformats.org/drawingml/2006/table">
            <a:tbl>
              <a:tblPr>
                <a:solidFill>
                  <a:schemeClr val="bg1"/>
                </a:solidFill>
              </a:tblPr>
              <a:tblGrid>
                <a:gridCol w="2454283">
                  <a:extLst>
                    <a:ext uri="{9D8B030D-6E8A-4147-A177-3AD203B41FA5}">
                      <a16:colId xmlns:a16="http://schemas.microsoft.com/office/drawing/2014/main" val="2274700931"/>
                    </a:ext>
                  </a:extLst>
                </a:gridCol>
                <a:gridCol w="2488660">
                  <a:extLst>
                    <a:ext uri="{9D8B030D-6E8A-4147-A177-3AD203B41FA5}">
                      <a16:colId xmlns:a16="http://schemas.microsoft.com/office/drawing/2014/main" val="2608346880"/>
                    </a:ext>
                  </a:extLst>
                </a:gridCol>
                <a:gridCol w="2410357">
                  <a:extLst>
                    <a:ext uri="{9D8B030D-6E8A-4147-A177-3AD203B41FA5}">
                      <a16:colId xmlns:a16="http://schemas.microsoft.com/office/drawing/2014/main" val="1887304609"/>
                    </a:ext>
                  </a:extLst>
                </a:gridCol>
              </a:tblGrid>
              <a:tr h="520696"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en-IN" sz="1700" b="1" i="0" u="none" strike="noStrike" cap="none" spc="0">
                          <a:solidFill>
                            <a:schemeClr val="tx1"/>
                          </a:solidFill>
                          <a:effectLst/>
                          <a:latin typeface="Calisto MT" panose="02040603050505030304" pitchFamily="18" charset="0"/>
                        </a:rPr>
                        <a:t>Algorithm</a:t>
                      </a:r>
                    </a:p>
                  </a:txBody>
                  <a:tcPr marL="143008" marR="11459" marT="110006" marB="110006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en-IN" sz="1700" b="1" i="0" u="none" strike="noStrike" cap="none" spc="0">
                          <a:solidFill>
                            <a:schemeClr val="tx1"/>
                          </a:solidFill>
                          <a:effectLst/>
                          <a:latin typeface="Calisto MT" panose="02040603050505030304" pitchFamily="18" charset="0"/>
                        </a:rPr>
                        <a:t>Description</a:t>
                      </a:r>
                    </a:p>
                  </a:txBody>
                  <a:tcPr marL="143008" marR="11459" marT="110006" marB="110006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en-IN" sz="1700" b="1" i="0" u="none" strike="noStrike" cap="none" spc="0">
                          <a:solidFill>
                            <a:schemeClr val="tx1"/>
                          </a:solidFill>
                          <a:effectLst/>
                          <a:latin typeface="Calisto MT" panose="02040603050505030304" pitchFamily="18" charset="0"/>
                        </a:rPr>
                        <a:t>Common Use</a:t>
                      </a:r>
                    </a:p>
                  </a:txBody>
                  <a:tcPr marL="143008" marR="11459" marT="110006" marB="110006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2554079"/>
                  </a:ext>
                </a:extLst>
              </a:tr>
              <a:tr h="777377"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en-IN" sz="1700" b="1" i="0" u="none" strike="noStrike" cap="none" spc="0">
                          <a:solidFill>
                            <a:schemeClr val="tx1"/>
                          </a:solidFill>
                          <a:effectLst/>
                          <a:latin typeface="Calisto MT" panose="02040603050505030304" pitchFamily="18" charset="0"/>
                        </a:rPr>
                        <a:t>AdaBoost</a:t>
                      </a:r>
                    </a:p>
                  </a:txBody>
                  <a:tcPr marL="143008" marR="11459" marT="110006" marB="110006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en-GB" sz="17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sto MT" panose="02040603050505030304" pitchFamily="18" charset="0"/>
                        </a:rPr>
                        <a:t>Adjusts weights of data points based on errors</a:t>
                      </a:r>
                    </a:p>
                  </a:txBody>
                  <a:tcPr marL="143008" marR="11459" marT="110006" marB="110006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en-IN" sz="17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sto MT" panose="02040603050505030304" pitchFamily="18" charset="0"/>
                        </a:rPr>
                        <a:t>Classification &amp; Regression</a:t>
                      </a:r>
                    </a:p>
                  </a:txBody>
                  <a:tcPr marL="143008" marR="11459" marT="110006" marB="110006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9872440"/>
                  </a:ext>
                </a:extLst>
              </a:tr>
              <a:tr h="777377"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en-IN" sz="1700" b="1" i="0" u="none" strike="noStrike" cap="none" spc="0">
                          <a:solidFill>
                            <a:schemeClr val="tx1"/>
                          </a:solidFill>
                          <a:effectLst/>
                          <a:latin typeface="Calisto MT" panose="02040603050505030304" pitchFamily="18" charset="0"/>
                        </a:rPr>
                        <a:t>Gradient Boosting (GBM)</a:t>
                      </a:r>
                    </a:p>
                  </a:txBody>
                  <a:tcPr marL="143008" marR="11459" marT="110006" marB="110006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fr-FR" sz="17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sto MT" panose="02040603050505030304" pitchFamily="18" charset="0"/>
                        </a:rPr>
                        <a:t>Uses gradient descent to minimize error</a:t>
                      </a:r>
                    </a:p>
                  </a:txBody>
                  <a:tcPr marL="143008" marR="11459" marT="110006" marB="110006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en-IN" sz="17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sto MT" panose="02040603050505030304" pitchFamily="18" charset="0"/>
                        </a:rPr>
                        <a:t>Regression</a:t>
                      </a:r>
                    </a:p>
                  </a:txBody>
                  <a:tcPr marL="143008" marR="11459" marT="110006" marB="110006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2074631"/>
                  </a:ext>
                </a:extLst>
              </a:tr>
              <a:tr h="777377"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en-IN" sz="1700" b="1" i="0" u="none" strike="noStrike" cap="none" spc="0">
                          <a:solidFill>
                            <a:schemeClr val="tx1"/>
                          </a:solidFill>
                          <a:effectLst/>
                          <a:latin typeface="Calisto MT" panose="02040603050505030304" pitchFamily="18" charset="0"/>
                        </a:rPr>
                        <a:t>XGBoost / LightGBM / CatBoost</a:t>
                      </a:r>
                    </a:p>
                  </a:txBody>
                  <a:tcPr marL="143008" marR="11459" marT="110006" marB="110006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en-GB" sz="17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sto MT" panose="02040603050505030304" pitchFamily="18" charset="0"/>
                        </a:rPr>
                        <a:t>Faster, optimized versions of GBM</a:t>
                      </a:r>
                    </a:p>
                  </a:txBody>
                  <a:tcPr marL="143008" marR="11459" marT="110006" marB="110006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en-GB" sz="17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sto MT" panose="02040603050505030304" pitchFamily="18" charset="0"/>
                        </a:rPr>
                        <a:t>Large datasets, modern ML projects</a:t>
                      </a:r>
                    </a:p>
                  </a:txBody>
                  <a:tcPr marL="143008" marR="11459" marT="110006" marB="110006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585902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211942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Green trees in the forest">
            <a:extLst>
              <a:ext uri="{FF2B5EF4-FFF2-40B4-BE49-F238E27FC236}">
                <a16:creationId xmlns:a16="http://schemas.microsoft.com/office/drawing/2014/main" id="{34DFC6F4-6F31-C422-00C2-AE33016B0DE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759" r="23142"/>
          <a:stretch>
            <a:fillRect/>
          </a:stretch>
        </p:blipFill>
        <p:spPr>
          <a:xfrm>
            <a:off x="20" y="10"/>
            <a:ext cx="6044164" cy="685799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11FC409-B3C2-4F68-865C-C5333D6F27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781300" y="723900"/>
            <a:ext cx="4610075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2EA237-F68E-FD3E-A003-6F41593070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20721" y="2221992"/>
            <a:ext cx="5231567" cy="3739896"/>
          </a:xfrm>
        </p:spPr>
        <p:txBody>
          <a:bodyPr>
            <a:normAutofit/>
          </a:bodyPr>
          <a:lstStyle/>
          <a:p>
            <a:r>
              <a:rPr lang="en-IN" dirty="0"/>
              <a:t>Why Use Boosting Algorithm?</a:t>
            </a:r>
          </a:p>
          <a:p>
            <a:pPr marL="457200" lvl="1" indent="0">
              <a:buNone/>
            </a:pPr>
            <a:r>
              <a:rPr lang="en-GB" dirty="0"/>
              <a:t>✅ Increases accuracy</a:t>
            </a:r>
            <a:br>
              <a:rPr lang="en-GB" dirty="0"/>
            </a:br>
            <a:r>
              <a:rPr lang="en-GB" dirty="0"/>
              <a:t>✅ Works well on both small &amp; large datasets</a:t>
            </a:r>
            <a:br>
              <a:rPr lang="en-GB" dirty="0"/>
            </a:br>
            <a:r>
              <a:rPr lang="en-GB" dirty="0"/>
              <a:t>✅ Automatically handles complex patterns</a:t>
            </a:r>
            <a:br>
              <a:rPr lang="en-GB" dirty="0"/>
            </a:br>
            <a:r>
              <a:rPr lang="en-GB" dirty="0"/>
              <a:t>⚠️ But can </a:t>
            </a:r>
            <a:r>
              <a:rPr lang="en-GB" b="1" dirty="0"/>
              <a:t>overfit</a:t>
            </a:r>
            <a:r>
              <a:rPr lang="en-GB" dirty="0"/>
              <a:t> if too many trees are added</a:t>
            </a:r>
            <a:endParaRPr lang="en-IN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810270D-76A7-44B3-9746-7EDF57886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781300" y="6142781"/>
            <a:ext cx="461007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5507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EEF92585-7A99-6108-9663-8C59032742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FFEB9E-2E27-7F63-A25E-7715EA6AA8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4823" y="1705460"/>
            <a:ext cx="4265763" cy="1593185"/>
          </a:xfrm>
        </p:spPr>
        <p:txBody>
          <a:bodyPr anchor="t">
            <a:normAutofit/>
          </a:bodyPr>
          <a:lstStyle/>
          <a:p>
            <a:r>
              <a:rPr lang="en-IN" sz="4200"/>
              <a:t>Summary (Easy to remember)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6DB4BEA-22D1-9BE0-1F06-BAFE567B5E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50816" y="3435170"/>
            <a:ext cx="402336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CC66CDA1-6AAD-5586-636E-B79F28D774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705460"/>
            <a:ext cx="5782482" cy="3724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525053"/>
      </p:ext>
    </p:extLst>
  </p:cSld>
  <p:clrMapOvr>
    <a:masterClrMapping/>
  </p:clrMapOvr>
</p:sld>
</file>

<file path=ppt/theme/theme1.xml><?xml version="1.0" encoding="utf-8"?>
<a:theme xmlns:a="http://schemas.openxmlformats.org/drawingml/2006/main" name="ChronicleVTI">
  <a:themeElements>
    <a:clrScheme name="Chronicle">
      <a:dk1>
        <a:srgbClr val="000000"/>
      </a:dk1>
      <a:lt1>
        <a:srgbClr val="FFFFFF"/>
      </a:lt1>
      <a:dk2>
        <a:srgbClr val="1C1C32"/>
      </a:dk2>
      <a:lt2>
        <a:srgbClr val="F8F4F1"/>
      </a:lt2>
      <a:accent1>
        <a:srgbClr val="734B67"/>
      </a:accent1>
      <a:accent2>
        <a:srgbClr val="959EBB"/>
      </a:accent2>
      <a:accent3>
        <a:srgbClr val="596781"/>
      </a:accent3>
      <a:accent4>
        <a:srgbClr val="7F6E8C"/>
      </a:accent4>
      <a:accent5>
        <a:srgbClr val="DB9A8F"/>
      </a:accent5>
      <a:accent6>
        <a:srgbClr val="C29AB1"/>
      </a:accent6>
      <a:hlink>
        <a:srgbClr val="778BA2"/>
      </a:hlink>
      <a:folHlink>
        <a:srgbClr val="A27C99"/>
      </a:folHlink>
    </a:clrScheme>
    <a:fontScheme name="Univers Calisto">
      <a:majorFont>
        <a:latin typeface="Univers Condensed"/>
        <a:ea typeface=""/>
        <a:cs typeface=""/>
      </a:majorFont>
      <a:minorFont>
        <a:latin typeface="Calisto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 w="12700" cap="flat" cmpd="sng" algn="ctr">
          <a:noFill/>
          <a:prstDash val="solid"/>
          <a:miter lim="800000"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chemeClr val="accent1">
                  <a:shade val="50000"/>
                </a:schemeClr>
              </a:solidFill>
              <a:prstDash val="solid"/>
              <a:miter lim="800000"/>
            </a14:hiddenLine>
          </a:ext>
        </a:extLst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ChronicleVTI" id="{508E4D90-5116-4BF0-876B-3F422DD1F65F}" vid="{AA21DC3D-92A8-43A4-8358-ED428371CD5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{74B92D65-BBB5-418F-91F0-249A5D41D932}tf10001114</Template>
  <TotalTime>150</TotalTime>
  <Words>217</Words>
  <Application>Microsoft Office PowerPoint</Application>
  <PresentationFormat>Widescreen</PresentationFormat>
  <Paragraphs>27</Paragraphs>
  <Slides>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Abadi</vt:lpstr>
      <vt:lpstr>Arial</vt:lpstr>
      <vt:lpstr>Bierstadt</vt:lpstr>
      <vt:lpstr>Calisto MT</vt:lpstr>
      <vt:lpstr>Univers Condensed</vt:lpstr>
      <vt:lpstr>ChronicleVTI</vt:lpstr>
      <vt:lpstr>Boosting Algorithm</vt:lpstr>
      <vt:lpstr>Boosting</vt:lpstr>
      <vt:lpstr>Scenario</vt:lpstr>
      <vt:lpstr>Popular Boosting Algorithms </vt:lpstr>
      <vt:lpstr>PowerPoint Presentation</vt:lpstr>
      <vt:lpstr>Summary (Easy to remember)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somasundarams</dc:creator>
  <cp:lastModifiedBy>somasundarams</cp:lastModifiedBy>
  <cp:revision>2</cp:revision>
  <dcterms:created xsi:type="dcterms:W3CDTF">2025-10-11T13:55:07Z</dcterms:created>
  <dcterms:modified xsi:type="dcterms:W3CDTF">2025-10-11T16:25:52Z</dcterms:modified>
</cp:coreProperties>
</file>